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6858000" cx="12192000"/>
  <p:notesSz cx="6858000" cy="9144000"/>
  <p:embeddedFontLst>
    <p:embeddedFont>
      <p:font typeface="Dosis"/>
      <p:regular r:id="rId46"/>
      <p:bold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Montserra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Dosis-regular.fntdata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Roboto-regular.fntdata"/><Relationship Id="rId47" Type="http://schemas.openxmlformats.org/officeDocument/2006/relationships/font" Target="fonts/Dosis-bold.fntdata"/><Relationship Id="rId49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e58a2d0a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2e58a2d0a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22e58a2d0a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2e58a2d0a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2e58a2d0a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22e58a2d0a_2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e58a2d0a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2e58a2d0a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22e58a2d0a_2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2e58a2d0a_2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2e58a2d0a_2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22e58a2d0a_2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e58a2d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2e58a2d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22e58a2d0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2e58a2d0a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2e58a2d0a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22e58a2d0a_2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2e58a2d0a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2e58a2d0a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22e58a2d0a_2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2e58a2d0a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2e58a2d0a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22e58a2d0a_2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2e58a2d0a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2e58a2d0a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22e58a2d0a_2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3c83833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3c83833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23c83833b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3c83833b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3c83833b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23c83833b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3c83833b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3c83833b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23c83833b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3c83833d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3c83833d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23c83833d1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3c83833d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3c83833d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23c83833d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3c83833d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3c83833d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23c83833d1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3c83833d1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3c83833d1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23c83833d1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c83833d1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c83833d1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23c83833d1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3c83833d1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3c83833d1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23c83833d1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3c83833d1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3c83833d1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23c83833d1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3c83833d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3c83833d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23c83833d1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3c83833d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3c83833d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23c83833d1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3c83833d1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3c83833d1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23c83833d1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3c83833d1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3c83833d1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23c83833d1_2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3c83833d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3c83833d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23c83833d1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3c83833b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3c83833b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23c83833b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c83833d1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c83833d1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23c83833d1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3c83833d1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3c83833d1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23c83833d1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3c83833d1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3c83833d1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23c83833d1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3c83833d1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3c83833d1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23c83833d1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3c83833d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3c83833d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23c83833d1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094a7c7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094a7c7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2094a7c7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c83833d1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c83833d1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23c83833d1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3c83833d1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3c83833d1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23c83833d1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2e58a2d0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2e58a2d0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22e58a2d0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e58a2d0a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2e58a2d0a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22e58a2d0a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e58a2d0a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2e58a2d0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22e58a2d0a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2e58a2d0a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2e58a2d0a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22e58a2d0a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2e58a2d0a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2e58a2d0a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22e58a2d0a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upplychainbrain.com/articles/14912-impact-of-late-or-inaccurate-deliveries-can-be-disastrous-study-show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5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5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91867" y="2299720"/>
            <a:ext cx="4161300" cy="829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D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W3.Solutions()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ID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5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5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075" y="277925"/>
            <a:ext cx="9986675" cy="39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887500" y="4419600"/>
            <a:ext cx="750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Dari distribution plot terlihat bahwa: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Kolom cost_of_the_product tampak sudah mendekati distribusi normal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Seperti dugaan kita ketika melihat boxplot di atas, kolom Prior_purchases, dan Discount_offered sedikit skewed Berarti ada kemungkinan kita perlu melakukan sesuatu pada kolom2 tersebut nantinya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Kolom-kolom Reached.on.Time sejatinya adalah biner, sehingga tidak perlu terlalu diperhatikan bentuk distribusinya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Untuk kolom weigh_in_gms terdapat ketidakpastian distribusi karena berbentuk u-shape.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untuk kolom customer_care_calls dan customer_rating distibusi merata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760575" y="37571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Seperti pengamatan kita sebelumnya, distribusi kategori low (Product_importance), gudang penyimpanan(warehouse_block) dan kategori Ship (Mode_of_Shipment) didominasi 1-2 value.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75" y="1010750"/>
            <a:ext cx="8153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1038525" y="1354450"/>
            <a:ext cx="48018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Dari correlation heatmap di atas dapat dilihat bahwa: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Target kita Reached.on.Time_Y.N memiliki korelasi positif lemah dengan customer_rating, cost_of_the_product, customer_care_calls dan prior_purchases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Ia juga memiliki korelasi positif cukup kuat dengan Discount_offered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Ia juga memiliki korelasi negatif cukup kuat dengan weight_in_gms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575" y="837363"/>
            <a:ext cx="5867400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type="title"/>
          </p:nvPr>
        </p:nvSpPr>
        <p:spPr>
          <a:xfrm>
            <a:off x="613000" y="18514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Exploratory Data Analysis - Bivariate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791950" y="3198308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Pengamatan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shipment dengan ship cenderung akan mengalami telat pengiriman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untuk produk_importance dengan kategori low dan medium cenderung akan mengalami telat pengiriman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untuk warehouse_block dengan kategori F cenderung mengalami telat pengiriman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25" y="439250"/>
            <a:ext cx="8153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EDA Conclusion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Beberapa hal yang kita temukan dari EDA dataset ini adalah: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Data terlihat valid dan tidak ada kecacatan yang major/signifikan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Ada beberapa distribusi yang sedikit skewed, hal ini harus diingat apabila kita ingin melakukan sesuatu atau menggunakan model yang memerlukan asumsi distribusi normal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memiliki korelasi yang jelas dengan target, mereka akan dipakai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terlihat sama sekali tidak berkorelasi, mereka sebaiknya diabaikan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Dari fitur kategorikal, “mode_of_shipment” ,” warehouse_block”, dan “product_importance” sepertinya berguna untuk menjadi prediktor model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585800" y="12999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Insight and Visualization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95" y="747845"/>
            <a:ext cx="5579925" cy="41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720" y="747855"/>
            <a:ext cx="5721480" cy="436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585800" y="5002972"/>
            <a:ext cx="11360700" cy="202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00"/>
              <a:t>Insight: Pada awalnya kami berasumsi bahwa metode shipment ‘Ship’ berperforma paling buruk </a:t>
            </a:r>
            <a:r>
              <a:rPr lang="en-ID" sz="1700"/>
              <a:t>di antara ketiga metode shipping. Namun, saat dibandingkan berdasarkan ratio on-time dan delay, dapat dilihat bahwa ketiga-tiganya underperform. Namun, yang harus lebih diselidiki lagi adalah metode shipment ‘Flight’ karena seharusnya adalah metode shipment paling cepat.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00"/>
              <a:t>Rekomendasi bisnis: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00"/>
              <a:t>Client dapat meningkatkan performa logistik dan evaluasi internal untuk semua metode pengiriman terutama flight karena dapat dilihat underperformance dari ketiga-tiganya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50" y="129975"/>
            <a:ext cx="5439099" cy="40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650" y="60898"/>
            <a:ext cx="6138874" cy="4018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672800" y="4673497"/>
            <a:ext cx="11360700" cy="20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Insight: Kami berasumsi di awal bahwa low </a:t>
            </a:r>
            <a:r>
              <a:rPr lang="en-ID"/>
              <a:t>product importance mempunyai performance paling buruk. Namun saat dibandingkan secara persentase terlihat bahwa produk high importance memiliki persentase delayed tertinggi di antara ketiganya dimana seharusnya produk high importance diprioritaskan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meningkatkan performa logistik untuk semua </a:t>
            </a:r>
            <a:r>
              <a:rPr i="1" lang="en-ID"/>
              <a:t>product importance</a:t>
            </a:r>
            <a:r>
              <a:rPr lang="en-ID"/>
              <a:t> terutama ‘high’ </a:t>
            </a:r>
            <a:r>
              <a:rPr lang="en-ID"/>
              <a:t>karena seharusnya diprioritaskan dan terlihat underperformance dari ketiga-tiganya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75" y="228200"/>
            <a:ext cx="5504575" cy="416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375" y="228200"/>
            <a:ext cx="5612578" cy="41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415650" y="4581947"/>
            <a:ext cx="11360700" cy="211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Insight: Asumsi awal adalah block F mempunyai performa paling buruk di antara 5 warehouse. Namun, saat dibandingkan secara persentase terlihat bahwa kelima-limanya underperform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meningkatkan performa logistik dan evaluasi internal untuk semua warehouse block karena dapat dilihat underperformance dari ketiga-tiganya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725" y="-2"/>
            <a:ext cx="7368549" cy="52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701675" y="5266625"/>
            <a:ext cx="11266800" cy="15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Insight: Di saat discount antara 0 dan &lt; 20 shipment akan on time, namun saat discount yang lebih besar ditawarkan shipment yang delayed pun meningkat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</a:t>
            </a:r>
            <a:r>
              <a:rPr lang="en-ID"/>
              <a:t>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</a:t>
            </a:r>
            <a:r>
              <a:rPr lang="en-ID"/>
              <a:t>meningkatkan SDM dalam pengiriman saat customer diberikan banyak discount seperti ‘Black Friday’, Harbolnas, dan event-event khusus lainnya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Missing Value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6" y="1536631"/>
            <a:ext cx="4004950" cy="46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950" y="2664624"/>
            <a:ext cx="7179475" cy="5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041720" y="1478458"/>
            <a:ext cx="105330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Problem : 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Sebuah perusahaan </a:t>
            </a:r>
            <a:r>
              <a:rPr b="0" i="1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e-commerce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berbasis internasional ingin menemukan </a:t>
            </a:r>
            <a:r>
              <a:rPr b="0" i="1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insight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dari data pelanggan.</a:t>
            </a:r>
            <a:r>
              <a:rPr b="0" i="0" lang="en-ID" sz="2000" u="none" cap="none" strike="noStrike">
                <a:solidFill>
                  <a:srgbClr val="0000FF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Berdasarkan data dari perusahaan tersebut, terdapat kurang lebih 60% yang mengalami keterlambatan dalam penerimaan barang. Berdasarkan studi dari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voxware yang melakukan survey terhadap 600 orang, sebanyak 62% pelanggan akan cenderung berkurang atau berhenti berbelanja dari retailer online jika barang yang mereka beli terlambat 2-3 hari dari tanggal yang dijanjikan. Maka dari itu pihak </a:t>
            </a:r>
            <a:r>
              <a:rPr i="1"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e-commerce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ingin menjaga dan meningkatkan customer retention dan 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meningkatkan performa logistik dikarenakan banyak dari pelanggan yang melakukan komplain mengenai ketepatan waktu pengiriman</a:t>
            </a:r>
            <a:r>
              <a:rPr b="0" i="0" lang="en-ID" sz="2000" u="none" cap="none" strike="noStrike">
                <a:latin typeface="Dosis"/>
                <a:ea typeface="Dosis"/>
                <a:cs typeface="Dosis"/>
                <a:sym typeface="Dosis"/>
              </a:rPr>
              <a:t>.</a:t>
            </a:r>
            <a:r>
              <a:rPr lang="en-ID" sz="2000">
                <a:latin typeface="Dosis"/>
                <a:ea typeface="Dosis"/>
                <a:cs typeface="Dosis"/>
                <a:sym typeface="Dosis"/>
              </a:rPr>
              <a:t> (</a:t>
            </a:r>
            <a:r>
              <a:rPr lang="en-ID" sz="20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3"/>
              </a:rPr>
              <a:t>https://www.supplychainbrain.com/articles/14912-impact-of-late-or-inaccurate-deliveries-can-be-disastrous-study-shows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Role :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Sebagai konsultan data scientist untuk perusahaan </a:t>
            </a:r>
            <a:r>
              <a:rPr b="0" i="1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e-comm</a:t>
            </a:r>
            <a:r>
              <a:rPr b="0" i="1" lang="en-ID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erce,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kami diminta</a:t>
            </a: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memprediksi apakah penerimaan tersebut tepat waktu atau tidak berdasarkan data yang tersedia dan </a:t>
            </a:r>
            <a:r>
              <a:rPr b="0" i="0" lang="en-ID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ami diminta untuk menganalisis faktor-faktor yang mempengaruhi  ketepatan waktu penerimaan serta memberikan insight dan rekomendasi berdasarkan hasil analisis</a:t>
            </a: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br>
              <a:rPr b="0" i="0" lang="en-ID" sz="2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</a:b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041720" y="5149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D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Duplicated Data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75" y="1536625"/>
            <a:ext cx="11261725" cy="2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0" y="3846595"/>
            <a:ext cx="11452293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Missing Value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1195388"/>
            <a:ext cx="111823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Outliers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536625"/>
            <a:ext cx="902017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00" y="5101538"/>
            <a:ext cx="1103947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585800" y="20494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Feature Transformation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968450"/>
            <a:ext cx="11190899" cy="310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013" y="4389625"/>
            <a:ext cx="96869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Hasil Normalisasi dan Standarisasi</a:t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356874"/>
            <a:ext cx="11190902" cy="326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0" y="4744050"/>
            <a:ext cx="11190901" cy="8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Log Transformation 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823738"/>
            <a:ext cx="4695825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2125" y="1756775"/>
            <a:ext cx="4451250" cy="36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887875"/>
            <a:ext cx="4486275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988" y="1766300"/>
            <a:ext cx="460057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859300"/>
            <a:ext cx="44958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788" y="1715713"/>
            <a:ext cx="47529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00" y="1757050"/>
            <a:ext cx="46101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125" y="1609425"/>
            <a:ext cx="46482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3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724025"/>
            <a:ext cx="46863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2225" y="1724025"/>
            <a:ext cx="468630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1041720" y="1769713"/>
            <a:ext cx="10533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Goal :</a:t>
            </a:r>
            <a:endParaRPr b="0" i="0" sz="2000" u="none" cap="none" strike="noStrike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Menurunkan persentase keterlambatan</a:t>
            </a:r>
            <a:endParaRPr sz="2000">
              <a:solidFill>
                <a:srgbClr val="20212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Objective :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Membuat model </a:t>
            </a:r>
            <a:r>
              <a:rPr b="0" i="1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machine learning 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untuk memprediksi ketepatan waktu pengiriman barang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agar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me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ncegah keterlambatan agar </a:t>
            </a:r>
            <a:r>
              <a:rPr lang="en-ID" sz="2000">
                <a:solidFill>
                  <a:srgbClr val="202124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persentase keterlambatan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menurun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Perusahaan diharapkan dapat menggunakan model tersebut untuk menentukan keputusan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bisnis sehingga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c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ustomer retention dan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tingkat kepuasan pelanggan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tetap atau meningkat.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Business Metrics :</a:t>
            </a:r>
            <a:endParaRPr b="0" i="0" sz="2000" u="none" cap="none" strike="noStrike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D" sz="1800"/>
              <a:t>Persentase keterlambatan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88" y="593376"/>
            <a:ext cx="11270525" cy="46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13" y="5582825"/>
            <a:ext cx="106203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Feature Encoding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63" y="1581200"/>
            <a:ext cx="3571875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/>
        </p:nvSpPr>
        <p:spPr>
          <a:xfrm>
            <a:off x="4801525" y="1712175"/>
            <a:ext cx="6885900" cy="3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Penjelasan 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Label encoding : mengubah distinct values dengan nilai tertentu. Digunakan pada data kategorikal dengan jumlah distinct values = 2 atau data benbentuk ordinal(dapat diurutkan)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hot encoding : mengubah distinct values menjadi feature tersendiri. Digunakan pada data nominal(tidak dapat diurutkan)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Teknik encoding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ID" sz="11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Product_importance</a:t>
            </a: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ID" sz="11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Gender</a:t>
            </a: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Label Encoding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ID" sz="11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Mode_of_Shipment</a:t>
            </a: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ID" sz="11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Warehouse_block</a:t>
            </a: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One Hot Encoding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Feature Encoding</a:t>
            </a:r>
            <a:endParaRPr/>
          </a:p>
        </p:txBody>
      </p:sp>
      <p:sp>
        <p:nvSpPr>
          <p:cNvPr id="327" name="Google Shape;327;p46"/>
          <p:cNvSpPr txBox="1"/>
          <p:nvPr/>
        </p:nvSpPr>
        <p:spPr>
          <a:xfrm>
            <a:off x="688600" y="1712175"/>
            <a:ext cx="4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/>
              <a:t>Label Encoding</a:t>
            </a:r>
            <a:endParaRPr b="1"/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250" y="2609850"/>
            <a:ext cx="2220475" cy="22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6775" y="2609854"/>
            <a:ext cx="2465760" cy="22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/>
          <p:nvPr/>
        </p:nvSpPr>
        <p:spPr>
          <a:xfrm>
            <a:off x="7639650" y="3580438"/>
            <a:ext cx="493200" cy="2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6"/>
          <p:cNvSpPr/>
          <p:nvPr/>
        </p:nvSpPr>
        <p:spPr>
          <a:xfrm>
            <a:off x="1386500" y="2609850"/>
            <a:ext cx="2465700" cy="2578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198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/>
              <a:t>Mengubah value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'low' : 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'medium' : 1,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'high' :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'F' : 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'M' : 1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Feature Encoding</a:t>
            </a:r>
            <a:endParaRPr/>
          </a:p>
        </p:txBody>
      </p:sp>
      <p:sp>
        <p:nvSpPr>
          <p:cNvPr id="338" name="Google Shape;338;p47"/>
          <p:cNvSpPr txBox="1"/>
          <p:nvPr/>
        </p:nvSpPr>
        <p:spPr>
          <a:xfrm>
            <a:off x="688600" y="1712175"/>
            <a:ext cx="4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/>
              <a:t>One Hot </a:t>
            </a:r>
            <a:r>
              <a:rPr b="1" lang="en-ID"/>
              <a:t>Encoding</a:t>
            </a:r>
            <a:endParaRPr b="1"/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713" y="2074413"/>
            <a:ext cx="23145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400" y="4737175"/>
            <a:ext cx="102298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/>
          <p:nvPr/>
        </p:nvSpPr>
        <p:spPr>
          <a:xfrm>
            <a:off x="688600" y="2526100"/>
            <a:ext cx="2717100" cy="83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198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Mengubah menjadi feature tersendiri</a:t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5919150" y="4016038"/>
            <a:ext cx="353700" cy="52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Class Imbalance</a:t>
            </a:r>
            <a:endParaRPr/>
          </a:p>
        </p:txBody>
      </p:sp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415600" y="3203503"/>
            <a:ext cx="11360700" cy="2888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600">
                <a:latin typeface="Roboto"/>
                <a:ea typeface="Roboto"/>
                <a:cs typeface="Roboto"/>
                <a:sym typeface="Roboto"/>
              </a:rPr>
              <a:t>penjelasan 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60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600">
                <a:latin typeface="Roboto"/>
                <a:ea typeface="Roboto"/>
                <a:cs typeface="Roboto"/>
                <a:sym typeface="Roboto"/>
              </a:rPr>
              <a:t>rasio target prediksi sudah cukup balance, jadi tidak perlu over/undersampling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D5D5D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88" y="1536613"/>
            <a:ext cx="64674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585400" y="5759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Feature Engineering</a:t>
            </a:r>
            <a:r>
              <a:rPr lang="en-ID"/>
              <a:t> - Feature Selection</a:t>
            </a:r>
            <a:endParaRPr/>
          </a:p>
        </p:txBody>
      </p:sp>
      <p:sp>
        <p:nvSpPr>
          <p:cNvPr id="357" name="Google Shape;357;p4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800" y="651038"/>
            <a:ext cx="5109098" cy="52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88" y="5767750"/>
            <a:ext cx="112109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00" y="697900"/>
            <a:ext cx="11190899" cy="454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5411688"/>
            <a:ext cx="1085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rPr lang="en-ID"/>
              <a:t>Feature Engineering -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400" y="1695450"/>
            <a:ext cx="5794925" cy="3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/>
        </p:nvSpPr>
        <p:spPr>
          <a:xfrm>
            <a:off x="1446600" y="6161475"/>
            <a:ext cx="7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Penjelasan : untuk menghitung persentase tiap warehouse yang on time dan tidak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575" y="1630250"/>
            <a:ext cx="5941350" cy="43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/>
          <p:nvPr/>
        </p:nvSpPr>
        <p:spPr>
          <a:xfrm>
            <a:off x="1446600" y="6161475"/>
            <a:ext cx="7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Penjelasan : untuk menghitung persentase tiap rating yang on time dan tidak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900" y="2017225"/>
            <a:ext cx="8146875" cy="33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/>
        </p:nvSpPr>
        <p:spPr>
          <a:xfrm>
            <a:off x="1446600" y="6161475"/>
            <a:ext cx="7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Penjelasan : untuk menghitung persentase tiap prorduct importance yang on time dan tidak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Exploration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536613"/>
            <a:ext cx="476250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6177650" y="2216100"/>
            <a:ext cx="49530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Pengamatan: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terdiri dari 10999 baris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Tidak terdapat data yang null atau missing value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Sepertinya tidak ada issue yang mencolok pada tipe data untuk setiap kolom (sudah sesuai)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Dan dari beberapa kali sample 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Sepertinya tidak ada anomali pada setiap entri kolom sudah sesuai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100" y="593375"/>
            <a:ext cx="573405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4"/>
          <p:cNvSpPr txBox="1"/>
          <p:nvPr/>
        </p:nvSpPr>
        <p:spPr>
          <a:xfrm>
            <a:off x="1446600" y="6161475"/>
            <a:ext cx="7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Penjelasan : untuk menghitung persentase jumlah pembelian yang on time dan tidak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rPr lang="en-ID"/>
              <a:t>Feature Engineering - Feature Tambahan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50">
                <a:latin typeface="Arial"/>
                <a:ea typeface="Arial"/>
                <a:cs typeface="Arial"/>
                <a:sym typeface="Arial"/>
              </a:rPr>
              <a:t>4 feature tambahan yang mungkin akan sangat membantu membuat performansi model semakin bagus: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50">
                <a:latin typeface="Arial"/>
                <a:ea typeface="Arial"/>
                <a:cs typeface="Arial"/>
                <a:sym typeface="Arial"/>
              </a:rPr>
              <a:t>1. Date time - Agar mengetahui waktu keberangkatan paket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950">
                <a:latin typeface="Arial"/>
                <a:ea typeface="Arial"/>
                <a:cs typeface="Arial"/>
                <a:sym typeface="Arial"/>
              </a:rPr>
              <a:t>2. Destination - Agar mengetahui tempat tujuan paket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5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3. Type of package - Agar mengetahui tipe package yang akan dikirim</a:t>
            </a:r>
            <a:endParaRPr sz="1950"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5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4. Distance - Agar mengetahui jarak pengiriman barang</a:t>
            </a:r>
            <a:endParaRPr sz="1950"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585400" y="1536625"/>
            <a:ext cx="114156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20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Dan dari beberapa kali sample : </a:t>
            </a:r>
            <a:endParaRPr sz="20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20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Sepertinya tidak ada anomali pada setiap entri kolom sudah sesuai</a:t>
            </a:r>
            <a:endParaRPr sz="27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656250"/>
            <a:ext cx="11415701" cy="17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Exploratory Data Analysis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Beberapa hal yang kita temukan dari EDA dataset ini adalah: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Data terlihat valid dan tidak ada kecacatan yang major/signifikan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Ada beberapa distribusi yang sedikit skewed, hal ini harus diingat apabila kita ingin melakukan sesuatu atau menggunakan model yang memerlukan asumsi distribusi normal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memiliki korelasi yang jelas dengan target, mereka akan dipakai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terlihat sama sekali tidak berkorelasi, mereka sebaiknya diabaikan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Dari fitur kategorikal, “mode_of_shipment” ,” warehouse_block”, dan “product_importance” sepertinya berguna untuk menjadi prediktor model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356875"/>
            <a:ext cx="11552476" cy="35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993325" y="5143500"/>
            <a:ext cx="107088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Beberapa pengamatan: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Kolom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Customer_care_calls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customer_rating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dan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Cost_of_the_Product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tampak sudah cukup simetrik distribusinya (mean dan median tak berbeda jauh)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Kolom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Discount_offered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Prior_purchases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tampaknya skew ke kanan (long-right tail)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Kolom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Reached.on.Time_Y.N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bernilai boolean/binary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15600" y="1536624"/>
            <a:ext cx="11586000" cy="52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826850" y="4585625"/>
            <a:ext cx="107088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Beberapa pengamatan: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kategori gender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perempuan</a:t>
            </a: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lebih dominan,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kategori product importance di dominasi oleh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kategori low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kategori mode pengiriman di dominasi oleh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pengiriman menggunakan kapal (ship)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warehouse_block didominasi oleh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block F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Semua unique value tiap kategori masih dalam kategori normal sekitar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2-5 unique values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80" y="1356875"/>
            <a:ext cx="9301149" cy="31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Exploratory Data Analysis - Univariate Analysis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15600" y="1536624"/>
            <a:ext cx="11586000" cy="52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826850" y="4585625"/>
            <a:ext cx="107088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63" y="1845125"/>
            <a:ext cx="11130674" cy="35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00" y="650850"/>
            <a:ext cx="10729502" cy="534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